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056" r:id="rId2"/>
    <p:sldId id="1057" r:id="rId3"/>
    <p:sldId id="1055" r:id="rId4"/>
    <p:sldId id="10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68" autoAdjust="0"/>
    <p:restoredTop sz="82346" autoAdjust="0"/>
  </p:normalViewPr>
  <p:slideViewPr>
    <p:cSldViewPr>
      <p:cViewPr varScale="1">
        <p:scale>
          <a:sx n="76" d="100"/>
          <a:sy n="76" d="100"/>
        </p:scale>
        <p:origin x="46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5C375-5259-4272-ADB1-8082193E04D0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6D89-E71A-47CD-89CC-A57E0A6D4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070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5C375-5259-4272-ADB1-8082193E04D0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6D89-E71A-47CD-89CC-A57E0A6D4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59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5C375-5259-4272-ADB1-8082193E04D0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6D89-E71A-47CD-89CC-A57E0A6D4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99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5C375-5259-4272-ADB1-8082193E04D0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6D89-E71A-47CD-89CC-A57E0A6D4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229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5C375-5259-4272-ADB1-8082193E04D0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6D89-E71A-47CD-89CC-A57E0A6D4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189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5C375-5259-4272-ADB1-8082193E04D0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6D89-E71A-47CD-89CC-A57E0A6D4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21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5C375-5259-4272-ADB1-8082193E04D0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6D89-E71A-47CD-89CC-A57E0A6D4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324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5C375-5259-4272-ADB1-8082193E04D0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6D89-E71A-47CD-89CC-A57E0A6D4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677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5C375-5259-4272-ADB1-8082193E04D0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6D89-E71A-47CD-89CC-A57E0A6D4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196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5C375-5259-4272-ADB1-8082193E04D0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6D89-E71A-47CD-89CC-A57E0A6D4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831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5C375-5259-4272-ADB1-8082193E04D0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96D89-E71A-47CD-89CC-A57E0A6D4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809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5C375-5259-4272-ADB1-8082193E04D0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96D89-E71A-47CD-89CC-A57E0A6D4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5686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04800" y="27590"/>
            <a:ext cx="8763000" cy="654113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smtClean="0"/>
              <a:t>Asking Questions of Continuous Data </a:t>
            </a:r>
            <a:endParaRPr lang="en-US" sz="3600" b="1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3184456" y="519685"/>
            <a:ext cx="1348644" cy="32403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901926" y="519685"/>
            <a:ext cx="1276282" cy="33248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itle 1"/>
          <p:cNvSpPr txBox="1">
            <a:spLocks/>
          </p:cNvSpPr>
          <p:nvPr/>
        </p:nvSpPr>
        <p:spPr>
          <a:xfrm>
            <a:off x="6053277" y="6183472"/>
            <a:ext cx="2475435" cy="652747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i="1" smtClean="0">
                <a:solidFill>
                  <a:srgbClr val="FFFF00"/>
                </a:solidFill>
              </a:rPr>
              <a:t>Can’t do.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 flipH="1">
            <a:off x="7391400" y="2542210"/>
            <a:ext cx="896624" cy="328257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48" idx="2"/>
          </p:cNvCxnSpPr>
          <p:nvPr/>
        </p:nvCxnSpPr>
        <p:spPr>
          <a:xfrm>
            <a:off x="2544727" y="2449997"/>
            <a:ext cx="669455" cy="68283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>
            <a:off x="7270987" y="2490295"/>
            <a:ext cx="5134" cy="336748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itle 1"/>
          <p:cNvSpPr txBox="1">
            <a:spLocks/>
          </p:cNvSpPr>
          <p:nvPr/>
        </p:nvSpPr>
        <p:spPr>
          <a:xfrm>
            <a:off x="5257799" y="571838"/>
            <a:ext cx="3753753" cy="75823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smtClean="0"/>
              <a:t>If not Normal,</a:t>
            </a:r>
            <a:endParaRPr lang="en-US" sz="2400" b="1" dirty="0" smtClean="0"/>
          </a:p>
          <a:p>
            <a:r>
              <a:rPr lang="en-US" sz="2400" b="1">
                <a:solidFill>
                  <a:srgbClr val="FFFF00"/>
                </a:solidFill>
              </a:rPr>
              <a:t>summarize by </a:t>
            </a:r>
            <a:r>
              <a:rPr lang="en-US" sz="2400" b="1" smtClean="0">
                <a:solidFill>
                  <a:srgbClr val="FFFF00"/>
                </a:solidFill>
              </a:rPr>
              <a:t>median</a:t>
            </a:r>
            <a:r>
              <a:rPr lang="en-US" sz="2400" b="1">
                <a:solidFill>
                  <a:srgbClr val="FFFF00"/>
                </a:solidFill>
              </a:rPr>
              <a:t>, </a:t>
            </a:r>
            <a:r>
              <a:rPr lang="en-US" sz="2400" b="1" smtClean="0">
                <a:solidFill>
                  <a:srgbClr val="FFFF00"/>
                </a:solidFill>
              </a:rPr>
              <a:t>IQR</a:t>
            </a:r>
            <a:endParaRPr lang="en-US" sz="2400" b="1" i="1" dirty="0">
              <a:solidFill>
                <a:srgbClr val="FFFF0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216696" y="579844"/>
            <a:ext cx="3792349" cy="7502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304800" y="571839"/>
            <a:ext cx="4381499" cy="75823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smtClean="0"/>
              <a:t>If Normal,</a:t>
            </a:r>
            <a:endParaRPr lang="en-US" sz="2400" b="1" dirty="0" smtClean="0"/>
          </a:p>
          <a:p>
            <a:r>
              <a:rPr lang="en-US" sz="2400" b="1" smtClean="0">
                <a:solidFill>
                  <a:srgbClr val="FFFF00"/>
                </a:solidFill>
              </a:rPr>
              <a:t>summarize by mean, SD, CV</a:t>
            </a:r>
            <a:endParaRPr lang="en-US" sz="2400" b="1" i="1" dirty="0">
              <a:solidFill>
                <a:srgbClr val="FFFF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09599" y="571838"/>
            <a:ext cx="3716813" cy="7582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itle 1"/>
          <p:cNvSpPr txBox="1">
            <a:spLocks/>
          </p:cNvSpPr>
          <p:nvPr/>
        </p:nvSpPr>
        <p:spPr>
          <a:xfrm>
            <a:off x="6693374" y="1330076"/>
            <a:ext cx="1155226" cy="1119921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smtClean="0"/>
              <a:t>Two Groups:</a:t>
            </a:r>
            <a:endParaRPr lang="en-US" sz="2000" b="1" dirty="0" smtClean="0"/>
          </a:p>
          <a:p>
            <a:r>
              <a:rPr lang="en-US" sz="1800" b="1" i="1">
                <a:solidFill>
                  <a:srgbClr val="FFFF00"/>
                </a:solidFill>
              </a:rPr>
              <a:t>Wilcoxon </a:t>
            </a:r>
            <a:r>
              <a:rPr lang="en-US" sz="1800" b="1" i="1" smtClean="0">
                <a:solidFill>
                  <a:srgbClr val="FFFF00"/>
                </a:solidFill>
              </a:rPr>
              <a:t>rank sum</a:t>
            </a:r>
            <a:endParaRPr lang="en-US" sz="1800" b="1" i="1" dirty="0">
              <a:solidFill>
                <a:srgbClr val="FFFF00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693373" y="1351017"/>
            <a:ext cx="1141673" cy="121767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itle 1"/>
          <p:cNvSpPr txBox="1">
            <a:spLocks/>
          </p:cNvSpPr>
          <p:nvPr/>
        </p:nvSpPr>
        <p:spPr>
          <a:xfrm>
            <a:off x="7848599" y="1330076"/>
            <a:ext cx="1212057" cy="123862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/>
              <a:t>&gt; Two Groups:</a:t>
            </a:r>
          </a:p>
          <a:p>
            <a:r>
              <a:rPr lang="en-US" sz="1800" b="1" i="1" dirty="0" smtClean="0">
                <a:solidFill>
                  <a:srgbClr val="FFFF00"/>
                </a:solidFill>
              </a:rPr>
              <a:t>cu1way (</a:t>
            </a:r>
            <a:r>
              <a:rPr lang="en-US" sz="1800" b="1" i="1" dirty="0" err="1" smtClean="0">
                <a:solidFill>
                  <a:srgbClr val="FFFF00"/>
                </a:solidFill>
              </a:rPr>
              <a:t>ebars</a:t>
            </a:r>
            <a:r>
              <a:rPr lang="en-US" sz="1800" b="1" i="1" dirty="0" smtClean="0">
                <a:solidFill>
                  <a:srgbClr val="FFFF00"/>
                </a:solidFill>
              </a:rPr>
              <a:t>=4</a:t>
            </a:r>
            <a:r>
              <a:rPr lang="en-US" sz="1800" b="1" i="1" dirty="0" smtClean="0">
                <a:solidFill>
                  <a:srgbClr val="FFFF00"/>
                </a:solidFill>
              </a:rPr>
              <a:t>)</a:t>
            </a:r>
            <a:endParaRPr lang="en-US" sz="1800" b="1" i="1" dirty="0" smtClean="0">
              <a:solidFill>
                <a:srgbClr val="FFFF00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848600" y="1347046"/>
            <a:ext cx="1219200" cy="122164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itle 1"/>
          <p:cNvSpPr txBox="1">
            <a:spLocks/>
          </p:cNvSpPr>
          <p:nvPr/>
        </p:nvSpPr>
        <p:spPr>
          <a:xfrm>
            <a:off x="4876800" y="1351017"/>
            <a:ext cx="1816572" cy="419027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smtClean="0"/>
              <a:t>One Group</a:t>
            </a:r>
            <a:r>
              <a:rPr lang="en-US" sz="2000" b="1"/>
              <a:t>:</a:t>
            </a:r>
          </a:p>
          <a:p>
            <a:r>
              <a:rPr lang="en-US" sz="1800" b="1" i="1" smtClean="0"/>
              <a:t>n</a:t>
            </a:r>
            <a:r>
              <a:rPr lang="en-US" sz="1800" b="1" smtClean="0"/>
              <a:t>=1 </a:t>
            </a:r>
            <a:r>
              <a:rPr lang="en-US" sz="1800" b="1"/>
              <a:t>subject?</a:t>
            </a:r>
          </a:p>
          <a:p>
            <a:r>
              <a:rPr lang="en-US" sz="1800" b="1" i="1" smtClean="0">
                <a:solidFill>
                  <a:srgbClr val="FFFF00"/>
                </a:solidFill>
              </a:rPr>
              <a:t>percentile</a:t>
            </a:r>
            <a:endParaRPr lang="en-US" sz="1800" b="1" i="1">
              <a:solidFill>
                <a:srgbClr val="FFFF00"/>
              </a:solidFill>
            </a:endParaRPr>
          </a:p>
          <a:p>
            <a:r>
              <a:rPr lang="en-US" sz="1800" b="1" i="1" smtClean="0"/>
              <a:t>n</a:t>
            </a:r>
            <a:r>
              <a:rPr lang="en-US" sz="1800" b="1" smtClean="0"/>
              <a:t>&gt;1?</a:t>
            </a:r>
            <a:endParaRPr lang="en-US" sz="1800" b="1"/>
          </a:p>
          <a:p>
            <a:r>
              <a:rPr lang="en-US" sz="1800" b="1" i="1">
                <a:solidFill>
                  <a:srgbClr val="FFFF00"/>
                </a:solidFill>
              </a:rPr>
              <a:t>Wilcoxon </a:t>
            </a:r>
            <a:endParaRPr lang="en-US" sz="1800" b="1" i="1" smtClean="0">
              <a:solidFill>
                <a:srgbClr val="FFFF00"/>
              </a:solidFill>
            </a:endParaRPr>
          </a:p>
          <a:p>
            <a:r>
              <a:rPr lang="en-US" sz="1800" b="1" i="1" smtClean="0">
                <a:solidFill>
                  <a:srgbClr val="FFFF00"/>
                </a:solidFill>
              </a:rPr>
              <a:t>signed rank </a:t>
            </a:r>
          </a:p>
          <a:p>
            <a:r>
              <a:rPr lang="en-US" sz="1800" b="1" i="1" smtClean="0">
                <a:solidFill>
                  <a:srgbClr val="FFFF00"/>
                </a:solidFill>
              </a:rPr>
              <a:t>vs pop.median</a:t>
            </a:r>
            <a:endParaRPr lang="en-US" sz="1800" b="1" i="1">
              <a:solidFill>
                <a:srgbClr val="FFFF00"/>
              </a:solidFill>
            </a:endParaRPr>
          </a:p>
          <a:p>
            <a:r>
              <a:rPr lang="en-US" sz="1800" b="1" smtClean="0"/>
              <a:t>&gt;1 Variable?</a:t>
            </a:r>
          </a:p>
          <a:p>
            <a:r>
              <a:rPr lang="en-US" sz="1800" b="1" i="1" smtClean="0">
                <a:solidFill>
                  <a:srgbClr val="FFFF00"/>
                </a:solidFill>
              </a:rPr>
              <a:t>Spearman</a:t>
            </a:r>
          </a:p>
          <a:p>
            <a:r>
              <a:rPr lang="en-US" sz="1800" b="1" smtClean="0"/>
              <a:t>2-Tx Crossover</a:t>
            </a:r>
            <a:r>
              <a:rPr lang="en-US" sz="1800" b="1"/>
              <a:t>?</a:t>
            </a:r>
          </a:p>
          <a:p>
            <a:r>
              <a:rPr lang="en-US" sz="1800" b="1" i="1" smtClean="0">
                <a:solidFill>
                  <a:srgbClr val="FFFF00"/>
                </a:solidFill>
              </a:rPr>
              <a:t>Wilcoxon </a:t>
            </a:r>
          </a:p>
          <a:p>
            <a:r>
              <a:rPr lang="en-US" sz="1800" b="1" i="1" smtClean="0">
                <a:solidFill>
                  <a:srgbClr val="FFFF00"/>
                </a:solidFill>
              </a:rPr>
              <a:t>signed rank</a:t>
            </a:r>
          </a:p>
          <a:p>
            <a:r>
              <a:rPr lang="en-US" sz="1800" b="1" smtClean="0"/>
              <a:t>&gt;2-Tx </a:t>
            </a:r>
            <a:r>
              <a:rPr lang="en-US" sz="1800" b="1"/>
              <a:t>Crossover?</a:t>
            </a:r>
          </a:p>
          <a:p>
            <a:r>
              <a:rPr lang="en-US" sz="1800" b="1" i="1" smtClean="0">
                <a:solidFill>
                  <a:srgbClr val="FFFF00"/>
                </a:solidFill>
              </a:rPr>
              <a:t>Friedman</a:t>
            </a:r>
          </a:p>
        </p:txBody>
      </p:sp>
      <p:sp>
        <p:nvSpPr>
          <p:cNvPr id="62" name="Rectangle 61"/>
          <p:cNvSpPr/>
          <p:nvPr/>
        </p:nvSpPr>
        <p:spPr>
          <a:xfrm>
            <a:off x="4876800" y="1352762"/>
            <a:ext cx="1816573" cy="418852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itle 1"/>
          <p:cNvSpPr txBox="1">
            <a:spLocks/>
          </p:cNvSpPr>
          <p:nvPr/>
        </p:nvSpPr>
        <p:spPr>
          <a:xfrm>
            <a:off x="3245843" y="1338368"/>
            <a:ext cx="1440456" cy="1111629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en-US" sz="2000" b="1" smtClean="0"/>
              <a:t>&gt; Two Groups:</a:t>
            </a:r>
            <a:endParaRPr lang="en-US" sz="2000" b="1" dirty="0" smtClean="0"/>
          </a:p>
          <a:p>
            <a:pPr>
              <a:lnSpc>
                <a:spcPct val="80000"/>
              </a:lnSpc>
            </a:pPr>
            <a:r>
              <a:rPr lang="en-US" sz="1800" b="1" i="1">
                <a:solidFill>
                  <a:srgbClr val="FFFF00"/>
                </a:solidFill>
              </a:rPr>
              <a:t>c</a:t>
            </a:r>
            <a:r>
              <a:rPr lang="en-US" sz="1800" b="1" i="1" smtClean="0">
                <a:solidFill>
                  <a:srgbClr val="FFFF00"/>
                </a:solidFill>
              </a:rPr>
              <a:t>u1way (ebars=1-3)</a:t>
            </a:r>
          </a:p>
        </p:txBody>
      </p:sp>
      <p:sp>
        <p:nvSpPr>
          <p:cNvPr id="79" name="Rectangle 78"/>
          <p:cNvSpPr/>
          <p:nvPr/>
        </p:nvSpPr>
        <p:spPr>
          <a:xfrm>
            <a:off x="3184455" y="1336630"/>
            <a:ext cx="1501844" cy="109996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itle 1"/>
          <p:cNvSpPr txBox="1">
            <a:spLocks/>
          </p:cNvSpPr>
          <p:nvPr/>
        </p:nvSpPr>
        <p:spPr>
          <a:xfrm>
            <a:off x="84219" y="1331083"/>
            <a:ext cx="1813637" cy="141613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smtClean="0"/>
              <a:t>One Group:</a:t>
            </a:r>
          </a:p>
          <a:p>
            <a:r>
              <a:rPr lang="en-US" sz="1800" b="1" i="1" smtClean="0"/>
              <a:t>n</a:t>
            </a:r>
            <a:r>
              <a:rPr lang="en-US" sz="1800" b="1" smtClean="0"/>
              <a:t>=1? </a:t>
            </a:r>
            <a:r>
              <a:rPr lang="en-US" sz="1800" b="1" i="1" smtClean="0">
                <a:solidFill>
                  <a:srgbClr val="FFFF00"/>
                </a:solidFill>
              </a:rPr>
              <a:t>z-score</a:t>
            </a:r>
          </a:p>
          <a:p>
            <a:r>
              <a:rPr lang="en-US" sz="1800" b="1" i="1" smtClean="0"/>
              <a:t>n</a:t>
            </a:r>
            <a:r>
              <a:rPr lang="en-US" sz="1800" b="1" smtClean="0"/>
              <a:t>&gt;1? </a:t>
            </a:r>
            <a:r>
              <a:rPr lang="en-US" sz="1800" b="1" i="1" smtClean="0">
                <a:solidFill>
                  <a:srgbClr val="FFFF00"/>
                </a:solidFill>
              </a:rPr>
              <a:t>1-sample t </a:t>
            </a:r>
          </a:p>
          <a:p>
            <a:r>
              <a:rPr lang="en-US" sz="1800" b="1" i="1" smtClean="0">
                <a:solidFill>
                  <a:srgbClr val="FFFF00"/>
                </a:solidFill>
              </a:rPr>
              <a:t>vs pop.mean</a:t>
            </a:r>
            <a:endParaRPr lang="en-US" sz="1800" b="1" i="1" dirty="0" smtClean="0">
              <a:solidFill>
                <a:srgbClr val="FFFF00"/>
              </a:solidFill>
            </a:endParaRPr>
          </a:p>
          <a:p>
            <a:r>
              <a:rPr lang="en-US" sz="1800" b="1"/>
              <a:t>&gt;1 </a:t>
            </a:r>
            <a:r>
              <a:rPr lang="en-US" sz="1800" b="1" smtClean="0"/>
              <a:t>Var? </a:t>
            </a:r>
            <a:r>
              <a:rPr lang="en-US" sz="1800" b="1" i="1" smtClean="0">
                <a:solidFill>
                  <a:srgbClr val="FFFF00"/>
                </a:solidFill>
              </a:rPr>
              <a:t>Pearson</a:t>
            </a:r>
            <a:endParaRPr lang="en-US" sz="1800" b="1" i="1">
              <a:solidFill>
                <a:srgbClr val="FFFF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84219" y="1331083"/>
            <a:ext cx="1820781" cy="141613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Straight Arrow Connector 82"/>
          <p:cNvCxnSpPr/>
          <p:nvPr/>
        </p:nvCxnSpPr>
        <p:spPr>
          <a:xfrm>
            <a:off x="5785086" y="5541290"/>
            <a:ext cx="1225314" cy="31648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796778" y="571000"/>
            <a:ext cx="0" cy="497029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itle 1"/>
          <p:cNvSpPr txBox="1">
            <a:spLocks/>
          </p:cNvSpPr>
          <p:nvPr/>
        </p:nvSpPr>
        <p:spPr>
          <a:xfrm>
            <a:off x="5257798" y="5857775"/>
            <a:ext cx="3802857" cy="429827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/>
              <a:t>What If Other Factors</a:t>
            </a:r>
            <a:r>
              <a:rPr lang="en-US" sz="2000" b="1" smtClean="0"/>
              <a:t>, Covariates?</a:t>
            </a:r>
          </a:p>
        </p:txBody>
      </p:sp>
      <p:sp>
        <p:nvSpPr>
          <p:cNvPr id="47" name="Title 1"/>
          <p:cNvSpPr txBox="1">
            <a:spLocks/>
          </p:cNvSpPr>
          <p:nvPr/>
        </p:nvSpPr>
        <p:spPr>
          <a:xfrm>
            <a:off x="1981201" y="1330075"/>
            <a:ext cx="1203254" cy="1058037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smtClean="0"/>
              <a:t>Two Groups:</a:t>
            </a:r>
            <a:endParaRPr lang="en-US" sz="2000" b="1" dirty="0" smtClean="0"/>
          </a:p>
          <a:p>
            <a:r>
              <a:rPr lang="en-US" sz="1800" b="1" i="1" smtClean="0">
                <a:solidFill>
                  <a:srgbClr val="FFFF00"/>
                </a:solidFill>
              </a:rPr>
              <a:t>unpaired t</a:t>
            </a:r>
            <a:endParaRPr lang="en-US" sz="1800" b="1" i="1" dirty="0">
              <a:solidFill>
                <a:srgbClr val="FFFF00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905000" y="1338368"/>
            <a:ext cx="1279454" cy="111162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Arrow Connector 66"/>
          <p:cNvCxnSpPr/>
          <p:nvPr/>
        </p:nvCxnSpPr>
        <p:spPr>
          <a:xfrm flipH="1">
            <a:off x="3214184" y="2436598"/>
            <a:ext cx="558384" cy="72210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214182" y="3267557"/>
            <a:ext cx="14454" cy="165923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1"/>
          <p:cNvSpPr txBox="1">
            <a:spLocks/>
          </p:cNvSpPr>
          <p:nvPr/>
        </p:nvSpPr>
        <p:spPr>
          <a:xfrm>
            <a:off x="2431820" y="4852861"/>
            <a:ext cx="2493249" cy="1786659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smtClean="0"/>
              <a:t>2 factors? </a:t>
            </a:r>
            <a:r>
              <a:rPr lang="en-US" sz="2000" b="1" i="1">
                <a:solidFill>
                  <a:srgbClr val="FFFF00"/>
                </a:solidFill>
              </a:rPr>
              <a:t>c</a:t>
            </a:r>
            <a:r>
              <a:rPr lang="en-US" sz="2000" b="1" i="1" smtClean="0">
                <a:solidFill>
                  <a:srgbClr val="FFFF00"/>
                </a:solidFill>
              </a:rPr>
              <a:t>u2way</a:t>
            </a:r>
          </a:p>
          <a:p>
            <a:r>
              <a:rPr lang="en-US" sz="2000" b="1" smtClean="0"/>
              <a:t>1 factor+1 covariate? </a:t>
            </a:r>
          </a:p>
          <a:p>
            <a:r>
              <a:rPr lang="en-US" sz="2000" b="1" i="1" smtClean="0">
                <a:solidFill>
                  <a:srgbClr val="FFFF00"/>
                </a:solidFill>
              </a:rPr>
              <a:t>cucov1way </a:t>
            </a:r>
          </a:p>
          <a:p>
            <a:r>
              <a:rPr lang="en-US" sz="2000" b="1" smtClean="0"/>
              <a:t>2 factors+1 </a:t>
            </a:r>
            <a:r>
              <a:rPr lang="en-US" sz="2000" b="1"/>
              <a:t>covariate? </a:t>
            </a:r>
          </a:p>
          <a:p>
            <a:r>
              <a:rPr lang="en-US" sz="2000" b="1" i="1" smtClean="0">
                <a:solidFill>
                  <a:srgbClr val="FFFF00"/>
                </a:solidFill>
              </a:rPr>
              <a:t>cucov2way </a:t>
            </a:r>
            <a:endParaRPr lang="en-US" sz="2000" b="1" i="1">
              <a:solidFill>
                <a:srgbClr val="FFFF00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474428" y="4936216"/>
            <a:ext cx="2314592" cy="174526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1241321" y="4936217"/>
            <a:ext cx="1101545" cy="122782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itle 1"/>
          <p:cNvSpPr txBox="1">
            <a:spLocks/>
          </p:cNvSpPr>
          <p:nvPr/>
        </p:nvSpPr>
        <p:spPr>
          <a:xfrm>
            <a:off x="25735" y="4578466"/>
            <a:ext cx="4394459" cy="49149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/>
              <a:t>What If Other Factors</a:t>
            </a:r>
            <a:r>
              <a:rPr lang="en-US" sz="2000" b="1" smtClean="0"/>
              <a:t>, Covariates?</a:t>
            </a:r>
            <a:endParaRPr lang="en-US" sz="2000" b="1" i="1" dirty="0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563490" y="4273398"/>
            <a:ext cx="0" cy="93081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itle 1"/>
          <p:cNvSpPr txBox="1">
            <a:spLocks/>
          </p:cNvSpPr>
          <p:nvPr/>
        </p:nvSpPr>
        <p:spPr>
          <a:xfrm>
            <a:off x="-28687" y="4958683"/>
            <a:ext cx="1238008" cy="1680837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800" b="1" smtClean="0"/>
          </a:p>
          <a:p>
            <a:r>
              <a:rPr lang="en-US" sz="1800" b="1" smtClean="0"/>
              <a:t>Calculate change; </a:t>
            </a:r>
          </a:p>
          <a:p>
            <a:r>
              <a:rPr lang="en-US" sz="1800" b="1" i="1">
                <a:solidFill>
                  <a:srgbClr val="FFFF00"/>
                </a:solidFill>
              </a:rPr>
              <a:t>cu2way </a:t>
            </a:r>
            <a:r>
              <a:rPr lang="en-US" sz="1800" b="1" smtClean="0"/>
              <a:t>etc as on right</a:t>
            </a:r>
            <a:endParaRPr lang="en-US" sz="1800" b="1" i="1" dirty="0">
              <a:solidFill>
                <a:srgbClr val="FFFF00"/>
              </a:solidFill>
            </a:endParaRPr>
          </a:p>
        </p:txBody>
      </p:sp>
      <p:sp>
        <p:nvSpPr>
          <p:cNvPr id="57" name="Title 1"/>
          <p:cNvSpPr txBox="1">
            <a:spLocks/>
          </p:cNvSpPr>
          <p:nvPr/>
        </p:nvSpPr>
        <p:spPr>
          <a:xfrm>
            <a:off x="1105045" y="3403865"/>
            <a:ext cx="1238008" cy="1208669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smtClean="0"/>
              <a:t>&gt;2-Tx </a:t>
            </a:r>
            <a:r>
              <a:rPr lang="en-US" sz="1800" b="1"/>
              <a:t>Crossover?</a:t>
            </a:r>
          </a:p>
          <a:p>
            <a:r>
              <a:rPr lang="en-US" sz="1800" b="1" i="1" smtClean="0">
                <a:solidFill>
                  <a:srgbClr val="FFFF00"/>
                </a:solidFill>
              </a:rPr>
              <a:t>curepmeas</a:t>
            </a:r>
            <a:endParaRPr lang="en-US" sz="1800" b="1" i="1" dirty="0">
              <a:solidFill>
                <a:srgbClr val="FFFF00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5735" y="3378090"/>
            <a:ext cx="1101545" cy="120037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Arrow Connector 67"/>
          <p:cNvCxnSpPr/>
          <p:nvPr/>
        </p:nvCxnSpPr>
        <p:spPr>
          <a:xfrm flipH="1">
            <a:off x="563491" y="2747218"/>
            <a:ext cx="551113" cy="64835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1135038" y="2746211"/>
            <a:ext cx="610360" cy="63020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1194625" y="3376414"/>
            <a:ext cx="1101545" cy="122782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25735" y="4935085"/>
            <a:ext cx="1101545" cy="178524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itle 1"/>
          <p:cNvSpPr txBox="1">
            <a:spLocks/>
          </p:cNvSpPr>
          <p:nvPr/>
        </p:nvSpPr>
        <p:spPr>
          <a:xfrm>
            <a:off x="1163763" y="4926792"/>
            <a:ext cx="1238008" cy="1208669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800" b="1" i="1" smtClean="0">
              <a:solidFill>
                <a:srgbClr val="FFFF00"/>
              </a:solidFill>
            </a:endParaRPr>
          </a:p>
          <a:p>
            <a:r>
              <a:rPr lang="en-US" sz="1800" b="1"/>
              <a:t>2 factors</a:t>
            </a:r>
            <a:r>
              <a:rPr lang="en-US" sz="1800" b="1" smtClean="0"/>
              <a:t>?</a:t>
            </a:r>
          </a:p>
          <a:p>
            <a:r>
              <a:rPr lang="en-US" sz="1800" b="1" i="1" smtClean="0">
                <a:solidFill>
                  <a:srgbClr val="FFFF00"/>
                </a:solidFill>
              </a:rPr>
              <a:t>curepmeas</a:t>
            </a:r>
          </a:p>
        </p:txBody>
      </p:sp>
      <p:sp>
        <p:nvSpPr>
          <p:cNvPr id="84" name="Title 1"/>
          <p:cNvSpPr txBox="1">
            <a:spLocks/>
          </p:cNvSpPr>
          <p:nvPr/>
        </p:nvSpPr>
        <p:spPr>
          <a:xfrm>
            <a:off x="-55514" y="3431177"/>
            <a:ext cx="1239880" cy="114728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1" smtClean="0"/>
              <a:t>2-Tx </a:t>
            </a:r>
            <a:r>
              <a:rPr lang="en-US" sz="1800" b="1"/>
              <a:t>Crossover?</a:t>
            </a:r>
          </a:p>
          <a:p>
            <a:r>
              <a:rPr lang="en-US" sz="1800" b="1" i="1">
                <a:solidFill>
                  <a:srgbClr val="FFFF00"/>
                </a:solidFill>
              </a:rPr>
              <a:t>paired t</a:t>
            </a:r>
            <a:endParaRPr lang="en-US" sz="1800" b="1" i="1" dirty="0">
              <a:solidFill>
                <a:srgbClr val="FFFF00"/>
              </a:solidFill>
            </a:endParaRPr>
          </a:p>
        </p:txBody>
      </p:sp>
      <p:cxnSp>
        <p:nvCxnSpPr>
          <p:cNvPr id="85" name="Straight Arrow Connector 84"/>
          <p:cNvCxnSpPr/>
          <p:nvPr/>
        </p:nvCxnSpPr>
        <p:spPr>
          <a:xfrm>
            <a:off x="1724049" y="4502976"/>
            <a:ext cx="0" cy="70124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1144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42" grpId="0"/>
      <p:bldP spid="8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2925540" y="980359"/>
          <a:ext cx="3312368" cy="11806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916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Control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Case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dirty="0" smtClean="0"/>
                        <a:t>Risk</a:t>
                      </a:r>
                      <a:r>
                        <a:rPr lang="en-US" baseline="0" dirty="0" smtClean="0"/>
                        <a:t> Factor Low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r>
                        <a:rPr lang="en-US" dirty="0" smtClean="0"/>
                        <a:t>Risk Factor High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95649" y="0"/>
            <a:ext cx="8972151" cy="492419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/>
              <a:t>Extending 2x2 </a:t>
            </a:r>
            <a:r>
              <a:rPr lang="en-US" sz="3200" b="1" dirty="0" smtClean="0"/>
              <a:t>Analysis</a:t>
            </a:r>
            <a:endParaRPr lang="en-US" sz="3200" b="1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772992" y="2708920"/>
            <a:ext cx="3622208" cy="123115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/>
              <a:t>Time to </a:t>
            </a:r>
            <a:r>
              <a:rPr lang="en-US" sz="3200" b="1" dirty="0" err="1" smtClean="0"/>
              <a:t>Caseness</a:t>
            </a:r>
            <a:r>
              <a:rPr lang="en-US" sz="3200" b="1" dirty="0" smtClean="0"/>
              <a:t>?</a:t>
            </a:r>
          </a:p>
          <a:p>
            <a:r>
              <a:rPr lang="en-US" sz="3200" b="1" dirty="0" smtClean="0"/>
              <a:t>Censored Data?</a:t>
            </a:r>
            <a:endParaRPr lang="en-US" sz="3200" b="1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38096" y="2708920"/>
            <a:ext cx="3622208" cy="73501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/>
              <a:t>What If &gt;1 Factor?</a:t>
            </a:r>
            <a:endParaRPr lang="en-US" sz="3200" b="1" i="1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772992" y="4027720"/>
            <a:ext cx="4119488" cy="12086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Kaplan-Meier Analysis</a:t>
            </a:r>
          </a:p>
          <a:p>
            <a:r>
              <a:rPr lang="en-US" sz="3200" b="1" i="1" smtClean="0">
                <a:solidFill>
                  <a:srgbClr val="FFFF00"/>
                </a:solidFill>
              </a:rPr>
              <a:t>cukm</a:t>
            </a:r>
            <a:endParaRPr lang="en-US" sz="3200" b="1" i="1" dirty="0">
              <a:solidFill>
                <a:srgbClr val="FFFF00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55296" y="5500688"/>
            <a:ext cx="8637184" cy="1357312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b="1" i="1" dirty="0" smtClean="0"/>
              <a:t>If &gt;1 factor AND time </a:t>
            </a:r>
            <a:r>
              <a:rPr lang="en-US" sz="3500" b="1" i="1" smtClean="0"/>
              <a:t>to caseness</a:t>
            </a:r>
            <a:endParaRPr lang="en-US" sz="3500" b="1" i="1" dirty="0" smtClean="0"/>
          </a:p>
          <a:p>
            <a:r>
              <a:rPr lang="en-US" sz="3500" b="1" dirty="0"/>
              <a:t>Cox Proportional </a:t>
            </a:r>
            <a:r>
              <a:rPr lang="en-US" sz="3500" b="1"/>
              <a:t>Hazards </a:t>
            </a:r>
            <a:r>
              <a:rPr lang="en-US" sz="3500" b="1" smtClean="0"/>
              <a:t>Modeling</a:t>
            </a:r>
          </a:p>
          <a:p>
            <a:r>
              <a:rPr lang="en-US" sz="3500" b="1" i="1" smtClean="0">
                <a:solidFill>
                  <a:srgbClr val="FFFF00"/>
                </a:solidFill>
              </a:rPr>
              <a:t>cucox</a:t>
            </a:r>
            <a:endParaRPr lang="en-US" sz="3500" b="1" i="1">
              <a:solidFill>
                <a:srgbClr val="FFFF00"/>
              </a:solidFill>
            </a:endParaRPr>
          </a:p>
          <a:p>
            <a:endParaRPr lang="en-US" sz="3500" b="1" i="1" dirty="0">
              <a:solidFill>
                <a:srgbClr val="FFFF00"/>
              </a:solidFill>
            </a:endParaRPr>
          </a:p>
          <a:p>
            <a:endParaRPr lang="en-US" sz="3100" b="1" i="1" dirty="0">
              <a:solidFill>
                <a:srgbClr val="FFFF00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6477000" y="3674888"/>
            <a:ext cx="0" cy="51611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013848" y="3112475"/>
            <a:ext cx="0" cy="10785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 txBox="1">
            <a:spLocks/>
          </p:cNvSpPr>
          <p:nvPr/>
        </p:nvSpPr>
        <p:spPr>
          <a:xfrm>
            <a:off x="95649" y="4027720"/>
            <a:ext cx="4247751" cy="12086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/>
              <a:t>Logistic Regression</a:t>
            </a:r>
          </a:p>
          <a:p>
            <a:r>
              <a:rPr lang="en-US" sz="3200" b="1" i="1" smtClean="0">
                <a:solidFill>
                  <a:srgbClr val="FFFF00"/>
                </a:solidFill>
              </a:rPr>
              <a:t>culogist</a:t>
            </a:r>
            <a:endParaRPr lang="en-US" sz="3200" b="1" i="1" dirty="0">
              <a:solidFill>
                <a:srgbClr val="FFFF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2066400" y="2204864"/>
            <a:ext cx="1811104" cy="64807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932040" y="2204864"/>
            <a:ext cx="1440160" cy="64807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013848" y="5085184"/>
            <a:ext cx="2486144" cy="50405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4499992" y="5085184"/>
            <a:ext cx="2332744" cy="50405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90754" y="434640"/>
            <a:ext cx="33970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>
                <a:solidFill>
                  <a:srgbClr val="FFFF00"/>
                </a:solidFill>
              </a:rPr>
              <a:t>biomath.net/stat/,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242589" y="414033"/>
            <a:ext cx="48301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>
                <a:solidFill>
                  <a:srgbClr val="FFFF00"/>
                </a:solidFill>
              </a:rPr>
              <a:t>cu1way,cu2way,curepmeas</a:t>
            </a:r>
            <a:endParaRPr lang="en-US" sz="32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654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3" grpId="0"/>
      <p:bldP spid="2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9611" y="1"/>
            <a:ext cx="8686800" cy="457200"/>
          </a:xfrm>
        </p:spPr>
        <p:txBody>
          <a:bodyPr>
            <a:noAutofit/>
          </a:bodyPr>
          <a:lstStyle/>
          <a:p>
            <a:r>
              <a:rPr lang="en-US" sz="2800" b="1" smtClean="0">
                <a:solidFill>
                  <a:srgbClr val="FFFF00"/>
                </a:solidFill>
              </a:rPr>
              <a:t>11 </a:t>
            </a:r>
            <a:r>
              <a:rPr lang="en-US" sz="2800" b="1">
                <a:solidFill>
                  <a:srgbClr val="FFFF00"/>
                </a:solidFill>
              </a:rPr>
              <a:t>useful </a:t>
            </a:r>
            <a:r>
              <a:rPr lang="en-US" sz="2800" b="1" i="1">
                <a:solidFill>
                  <a:srgbClr val="FFFF00"/>
                </a:solidFill>
              </a:rPr>
              <a:t>cufunctions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199" y="432100"/>
            <a:ext cx="9053623" cy="6096000"/>
          </a:xfrm>
        </p:spPr>
        <p:txBody>
          <a:bodyPr>
            <a:noAutofit/>
          </a:bodyPr>
          <a:lstStyle/>
          <a:p>
            <a:pPr marL="514350" indent="-514350" algn="l">
              <a:spcBef>
                <a:spcPts val="0"/>
              </a:spcBef>
              <a:buAutoNum type="arabicPeriod"/>
            </a:pPr>
            <a:r>
              <a:rPr lang="en-US" sz="2800" b="1" i="1" dirty="0" err="1" smtClean="0">
                <a:solidFill>
                  <a:srgbClr val="FFFF00"/>
                </a:solidFill>
              </a:rPr>
              <a:t>curead</a:t>
            </a:r>
            <a:r>
              <a:rPr lang="en-US" sz="2800" b="1" i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–  </a:t>
            </a:r>
            <a:r>
              <a:rPr lang="en-US" sz="2800" b="1" dirty="0" smtClean="0">
                <a:solidFill>
                  <a:schemeClr val="tx1"/>
                </a:solidFill>
              </a:rPr>
              <a:t>read data (remember to </a:t>
            </a:r>
            <a:r>
              <a:rPr lang="en-US" sz="2800" b="1" i="1" dirty="0" smtClean="0">
                <a:solidFill>
                  <a:srgbClr val="FFFF00"/>
                </a:solidFill>
              </a:rPr>
              <a:t>attach </a:t>
            </a:r>
            <a:r>
              <a:rPr lang="en-US" sz="2800" b="1" dirty="0">
                <a:solidFill>
                  <a:schemeClr val="tx1"/>
                </a:solidFill>
              </a:rPr>
              <a:t>for</a:t>
            </a:r>
            <a:r>
              <a:rPr lang="en-US" sz="2800" b="1" i="1" dirty="0" smtClean="0">
                <a:solidFill>
                  <a:srgbClr val="FFFF00"/>
                </a:solidFill>
              </a:rPr>
              <a:t> 2-6,10</a:t>
            </a:r>
            <a:r>
              <a:rPr lang="en-US" sz="2800" b="1" dirty="0" smtClean="0">
                <a:solidFill>
                  <a:schemeClr val="tx1"/>
                </a:solidFill>
              </a:rPr>
              <a:t>)</a:t>
            </a:r>
          </a:p>
          <a:p>
            <a:pPr marL="514350" indent="-514350" algn="l">
              <a:spcBef>
                <a:spcPts val="0"/>
              </a:spcBef>
              <a:buFont typeface="Arial" pitchFamily="34" charset="0"/>
              <a:buAutoNum type="arabicPeriod"/>
            </a:pPr>
            <a:r>
              <a:rPr lang="en-US" sz="2800" b="1" i="1" dirty="0" smtClean="0">
                <a:solidFill>
                  <a:srgbClr val="FFFF00"/>
                </a:solidFill>
              </a:rPr>
              <a:t>cutable1</a:t>
            </a:r>
            <a:r>
              <a:rPr lang="en-US" sz="2800" b="1" i="1" dirty="0" smtClean="0">
                <a:solidFill>
                  <a:schemeClr val="tx1"/>
                </a:solidFill>
              </a:rPr>
              <a:t> </a:t>
            </a:r>
            <a:r>
              <a:rPr lang="en-US" sz="2800" b="1" i="1" dirty="0">
                <a:solidFill>
                  <a:schemeClr val="tx1"/>
                </a:solidFill>
              </a:rPr>
              <a:t>– </a:t>
            </a:r>
            <a:r>
              <a:rPr lang="en-US" sz="2800" b="1" dirty="0">
                <a:solidFill>
                  <a:schemeClr val="tx1"/>
                </a:solidFill>
              </a:rPr>
              <a:t>summary statistics</a:t>
            </a:r>
          </a:p>
          <a:p>
            <a:pPr marL="514350" indent="-514350" algn="l">
              <a:spcBef>
                <a:spcPts val="0"/>
              </a:spcBef>
              <a:buAutoNum type="arabicPeriod"/>
            </a:pPr>
            <a:r>
              <a:rPr lang="en-US" sz="2800" b="1" i="1" dirty="0" smtClean="0">
                <a:solidFill>
                  <a:srgbClr val="FFFF00"/>
                </a:solidFill>
              </a:rPr>
              <a:t>cu1way</a:t>
            </a:r>
            <a:r>
              <a:rPr lang="en-US" sz="2800" b="1" dirty="0" smtClean="0">
                <a:solidFill>
                  <a:schemeClr val="tx1"/>
                </a:solidFill>
              </a:rPr>
              <a:t> –  one factor - one-way </a:t>
            </a:r>
            <a:r>
              <a:rPr lang="en-US" sz="2800" b="1" dirty="0" err="1" smtClean="0">
                <a:solidFill>
                  <a:schemeClr val="tx1"/>
                </a:solidFill>
              </a:rPr>
              <a:t>anova</a:t>
            </a:r>
            <a:r>
              <a:rPr lang="en-US" sz="2800" b="1" dirty="0" smtClean="0">
                <a:solidFill>
                  <a:schemeClr val="tx1"/>
                </a:solidFill>
              </a:rPr>
              <a:t> (generalizing unpaired t, Wilcoxon), contingency tables</a:t>
            </a:r>
          </a:p>
          <a:p>
            <a:pPr marL="514350" indent="-514350" algn="l">
              <a:spcBef>
                <a:spcPts val="0"/>
              </a:spcBef>
              <a:buAutoNum type="arabicPeriod"/>
            </a:pPr>
            <a:r>
              <a:rPr lang="en-US" sz="2800" b="1" i="1" dirty="0" smtClean="0">
                <a:solidFill>
                  <a:srgbClr val="FFFF00"/>
                </a:solidFill>
              </a:rPr>
              <a:t>cu2way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– </a:t>
            </a:r>
            <a:r>
              <a:rPr lang="en-US" sz="2800" b="1" dirty="0" smtClean="0">
                <a:solidFill>
                  <a:schemeClr val="tx1"/>
                </a:solidFill>
              </a:rPr>
              <a:t>2 factors - two-way </a:t>
            </a:r>
            <a:r>
              <a:rPr lang="en-US" sz="2800" b="1" dirty="0" err="1" smtClean="0">
                <a:solidFill>
                  <a:schemeClr val="tx1"/>
                </a:solidFill>
              </a:rPr>
              <a:t>anova</a:t>
            </a:r>
            <a:r>
              <a:rPr lang="en-US" sz="2800" b="1" dirty="0" smtClean="0">
                <a:solidFill>
                  <a:schemeClr val="tx1"/>
                </a:solidFill>
              </a:rPr>
              <a:t>, contingency </a:t>
            </a:r>
            <a:r>
              <a:rPr lang="en-US" sz="2800" b="1" dirty="0">
                <a:solidFill>
                  <a:schemeClr val="tx1"/>
                </a:solidFill>
              </a:rPr>
              <a:t>tables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buAutoNum type="arabicPeriod"/>
            </a:pPr>
            <a:r>
              <a:rPr lang="en-US" sz="2800" b="1" i="1" dirty="0" smtClean="0">
                <a:solidFill>
                  <a:srgbClr val="FFFF00"/>
                </a:solidFill>
              </a:rPr>
              <a:t>cucov1way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–  one factor with a continuous covariate (analysis of covariance, </a:t>
            </a:r>
            <a:r>
              <a:rPr lang="en-US" sz="2800" b="1" dirty="0" err="1" smtClean="0">
                <a:solidFill>
                  <a:schemeClr val="tx1"/>
                </a:solidFill>
              </a:rPr>
              <a:t>ancova</a:t>
            </a:r>
            <a:r>
              <a:rPr lang="en-US" sz="2800" b="1" dirty="0" smtClean="0">
                <a:solidFill>
                  <a:schemeClr val="tx1"/>
                </a:solidFill>
              </a:rPr>
              <a:t>)</a:t>
            </a:r>
          </a:p>
          <a:p>
            <a:pPr marL="514350" indent="-514350" algn="l">
              <a:spcBef>
                <a:spcPts val="0"/>
              </a:spcBef>
              <a:buFont typeface="Arial" pitchFamily="34" charset="0"/>
              <a:buAutoNum type="arabicPeriod"/>
            </a:pPr>
            <a:r>
              <a:rPr lang="en-US" sz="2800" b="1" i="1" dirty="0" smtClean="0">
                <a:solidFill>
                  <a:srgbClr val="FFFF00"/>
                </a:solidFill>
              </a:rPr>
              <a:t>cucov2way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–  </a:t>
            </a:r>
            <a:r>
              <a:rPr lang="en-US" sz="2800" b="1" dirty="0" smtClean="0">
                <a:solidFill>
                  <a:schemeClr val="tx1"/>
                </a:solidFill>
              </a:rPr>
              <a:t>two factors </a:t>
            </a:r>
            <a:r>
              <a:rPr lang="en-US" sz="2800" b="1" dirty="0">
                <a:solidFill>
                  <a:schemeClr val="tx1"/>
                </a:solidFill>
              </a:rPr>
              <a:t>with a continuous covariate (analysis of covariance, </a:t>
            </a:r>
            <a:r>
              <a:rPr lang="en-US" sz="2800" b="1" dirty="0" err="1">
                <a:solidFill>
                  <a:schemeClr val="tx1"/>
                </a:solidFill>
              </a:rPr>
              <a:t>ancova</a:t>
            </a:r>
            <a:r>
              <a:rPr lang="en-US" sz="2800" b="1" dirty="0">
                <a:solidFill>
                  <a:schemeClr val="tx1"/>
                </a:solidFill>
              </a:rPr>
              <a:t>)</a:t>
            </a:r>
          </a:p>
          <a:p>
            <a:pPr marL="514350" indent="-514350" algn="l">
              <a:spcBef>
                <a:spcPts val="0"/>
              </a:spcBef>
              <a:buAutoNum type="arabicPeriod"/>
            </a:pPr>
            <a:r>
              <a:rPr lang="en-US" sz="2800" b="1" i="1" dirty="0" err="1" smtClean="0">
                <a:solidFill>
                  <a:srgbClr val="FFFF00"/>
                </a:solidFill>
              </a:rPr>
              <a:t>curepmeas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– one factor, repeated within subject (generalizing paired </a:t>
            </a:r>
            <a:r>
              <a:rPr lang="en-US" sz="2800" b="1" dirty="0">
                <a:solidFill>
                  <a:schemeClr val="tx1"/>
                </a:solidFill>
              </a:rPr>
              <a:t>t</a:t>
            </a:r>
            <a:r>
              <a:rPr lang="en-US" sz="2800" b="1" dirty="0" smtClean="0">
                <a:solidFill>
                  <a:schemeClr val="tx1"/>
                </a:solidFill>
              </a:rPr>
              <a:t>), </a:t>
            </a:r>
            <a:r>
              <a:rPr lang="en-US" sz="2800" b="1" dirty="0">
                <a:solidFill>
                  <a:schemeClr val="tx1"/>
                </a:solidFill>
              </a:rPr>
              <a:t>possible </a:t>
            </a:r>
            <a:r>
              <a:rPr lang="en-US" sz="2800" b="1" dirty="0" smtClean="0">
                <a:solidFill>
                  <a:schemeClr val="tx1"/>
                </a:solidFill>
              </a:rPr>
              <a:t>2</a:t>
            </a:r>
            <a:r>
              <a:rPr lang="en-US" sz="2800" b="1" baseline="30000" dirty="0" smtClean="0">
                <a:solidFill>
                  <a:schemeClr val="tx1"/>
                </a:solidFill>
              </a:rPr>
              <a:t>nd</a:t>
            </a:r>
            <a:r>
              <a:rPr lang="en-US" sz="2800" b="1" dirty="0" smtClean="0">
                <a:solidFill>
                  <a:schemeClr val="tx1"/>
                </a:solidFill>
              </a:rPr>
              <a:t>, possible covariates</a:t>
            </a:r>
          </a:p>
          <a:p>
            <a:pPr marL="514350" indent="-514350" algn="l">
              <a:spcBef>
                <a:spcPts val="0"/>
              </a:spcBef>
              <a:buFont typeface="Arial" pitchFamily="34" charset="0"/>
              <a:buAutoNum type="arabicPeriod"/>
            </a:pPr>
            <a:r>
              <a:rPr lang="en-US" sz="2800" b="1" i="1" dirty="0" err="1">
                <a:solidFill>
                  <a:srgbClr val="FFFF00"/>
                </a:solidFill>
              </a:rPr>
              <a:t>cumreg</a:t>
            </a:r>
            <a:r>
              <a:rPr lang="en-US" sz="2800" b="1" i="1" dirty="0">
                <a:solidFill>
                  <a:schemeClr val="tx1"/>
                </a:solidFill>
              </a:rPr>
              <a:t> – </a:t>
            </a:r>
            <a:r>
              <a:rPr lang="en-US" sz="2800" b="1" dirty="0">
                <a:solidFill>
                  <a:schemeClr val="tx1"/>
                </a:solidFill>
              </a:rPr>
              <a:t>multiple regression</a:t>
            </a:r>
          </a:p>
          <a:p>
            <a:pPr marL="514350" indent="-514350" algn="l">
              <a:spcBef>
                <a:spcPts val="0"/>
              </a:spcBef>
              <a:buFont typeface="Arial" pitchFamily="34" charset="0"/>
              <a:buAutoNum type="arabicPeriod"/>
            </a:pPr>
            <a:r>
              <a:rPr lang="en-US" sz="2800" b="1" i="1" dirty="0" err="1" smtClean="0">
                <a:solidFill>
                  <a:srgbClr val="FFFF00"/>
                </a:solidFill>
              </a:rPr>
              <a:t>culogist</a:t>
            </a:r>
            <a:r>
              <a:rPr lang="en-US" sz="2800" b="1" i="1" dirty="0" smtClean="0">
                <a:solidFill>
                  <a:schemeClr val="tx1"/>
                </a:solidFill>
              </a:rPr>
              <a:t> </a:t>
            </a:r>
            <a:r>
              <a:rPr lang="en-US" sz="2800" b="1" i="1" dirty="0">
                <a:solidFill>
                  <a:schemeClr val="tx1"/>
                </a:solidFill>
              </a:rPr>
              <a:t>– </a:t>
            </a:r>
            <a:r>
              <a:rPr lang="en-US" sz="2800" b="1" dirty="0">
                <a:solidFill>
                  <a:schemeClr val="tx1"/>
                </a:solidFill>
              </a:rPr>
              <a:t>logistic </a:t>
            </a:r>
            <a:r>
              <a:rPr lang="en-US" sz="2800" b="1" dirty="0" smtClean="0">
                <a:solidFill>
                  <a:schemeClr val="tx1"/>
                </a:solidFill>
              </a:rPr>
              <a:t>regression, summary table, ROC </a:t>
            </a:r>
            <a:endParaRPr lang="en-US" sz="2800" b="1" dirty="0">
              <a:solidFill>
                <a:srgbClr val="FFFF00"/>
              </a:solidFill>
            </a:endParaRPr>
          </a:p>
          <a:p>
            <a:pPr marL="514350" indent="-514350" algn="l">
              <a:spcBef>
                <a:spcPts val="0"/>
              </a:spcBef>
              <a:buFont typeface="Arial" pitchFamily="34" charset="0"/>
              <a:buAutoNum type="arabicPeriod"/>
            </a:pPr>
            <a:r>
              <a:rPr lang="en-US" sz="2800" b="1" i="1" dirty="0" err="1">
                <a:solidFill>
                  <a:srgbClr val="FFFF00"/>
                </a:solidFill>
              </a:rPr>
              <a:t>cukm</a:t>
            </a:r>
            <a:r>
              <a:rPr lang="en-US" sz="2800" b="1" i="1" dirty="0">
                <a:solidFill>
                  <a:schemeClr val="tx1"/>
                </a:solidFill>
              </a:rPr>
              <a:t> – </a:t>
            </a:r>
            <a:r>
              <a:rPr lang="en-US" sz="2800" b="1" dirty="0">
                <a:solidFill>
                  <a:schemeClr val="tx1"/>
                </a:solidFill>
              </a:rPr>
              <a:t>Kaplan-Meier </a:t>
            </a:r>
            <a:r>
              <a:rPr lang="en-US" sz="2800" b="1" dirty="0" smtClean="0">
                <a:solidFill>
                  <a:schemeClr val="tx1"/>
                </a:solidFill>
              </a:rPr>
              <a:t>analysis</a:t>
            </a:r>
          </a:p>
          <a:p>
            <a:pPr marL="514350" indent="-514350" algn="l">
              <a:spcBef>
                <a:spcPts val="0"/>
              </a:spcBef>
              <a:buFont typeface="Arial" pitchFamily="34" charset="0"/>
              <a:buAutoNum type="arabicPeriod"/>
            </a:pPr>
            <a:r>
              <a:rPr lang="en-US" sz="2800" b="1" i="1" dirty="0" err="1" smtClean="0">
                <a:solidFill>
                  <a:srgbClr val="FFFF00"/>
                </a:solidFill>
              </a:rPr>
              <a:t>cucox</a:t>
            </a:r>
            <a:r>
              <a:rPr lang="en-US" sz="2800" b="1" i="1" dirty="0" smtClean="0">
                <a:solidFill>
                  <a:schemeClr val="tx1"/>
                </a:solidFill>
              </a:rPr>
              <a:t> </a:t>
            </a:r>
            <a:r>
              <a:rPr lang="en-US" sz="2800" b="1" i="1" dirty="0">
                <a:solidFill>
                  <a:schemeClr val="tx1"/>
                </a:solidFill>
              </a:rPr>
              <a:t>– </a:t>
            </a:r>
            <a:r>
              <a:rPr lang="en-US" sz="2800" b="1" dirty="0" smtClean="0">
                <a:solidFill>
                  <a:schemeClr val="tx1"/>
                </a:solidFill>
              </a:rPr>
              <a:t>Cox modeling (best model found for 7,8,9,11)</a:t>
            </a:r>
          </a:p>
        </p:txBody>
      </p:sp>
    </p:spTree>
    <p:extLst>
      <p:ext uri="{BB962C8B-B14F-4D97-AF65-F5344CB8AC3E}">
        <p14:creationId xmlns:p14="http://schemas.microsoft.com/office/powerpoint/2010/main" val="241920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These slides are best viewed in Slide Show Mode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61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21721</TotalTime>
  <Words>326</Words>
  <Application>Microsoft Office PowerPoint</Application>
  <PresentationFormat>On-screen Show (4:3)</PresentationFormat>
  <Paragraphs>80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11 useful cufunctions</vt:lpstr>
      <vt:lpstr>These slides are best viewed in Slide Show Mode</vt:lpstr>
    </vt:vector>
  </TitlesOfParts>
  <Company>Columbia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Tutorial in Biostatistics</dc:title>
  <dc:creator>Columbia University</dc:creator>
  <cp:lastModifiedBy>Sekhar Ramakrishnan</cp:lastModifiedBy>
  <cp:revision>594</cp:revision>
  <cp:lastPrinted>2018-07-07T01:29:18Z</cp:lastPrinted>
  <dcterms:created xsi:type="dcterms:W3CDTF">2013-01-22T00:26:06Z</dcterms:created>
  <dcterms:modified xsi:type="dcterms:W3CDTF">2021-02-17T05:30:01Z</dcterms:modified>
</cp:coreProperties>
</file>